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62" r:id="rId5"/>
    <p:sldId id="263" r:id="rId6"/>
    <p:sldId id="261" r:id="rId7"/>
    <p:sldId id="258"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O VITOR ARAUJO NOBREGA" initials="JVAN" lastIdx="1" clrIdx="0">
    <p:extLst>
      <p:ext uri="{19B8F6BF-5375-455C-9EA6-DF929625EA0E}">
        <p15:presenceInfo xmlns:p15="http://schemas.microsoft.com/office/powerpoint/2012/main" userId="JOAO VITOR ARAUJO NOBRE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6T12:25:52.632" idx="1">
    <p:pos x="5587" y="2766"/>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DC6C43C-2541-40A5-B0CA-704EF87D8F78}"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150346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C6C43C-2541-40A5-B0CA-704EF87D8F78}"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18363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C6C43C-2541-40A5-B0CA-704EF87D8F78}"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301278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C6C43C-2541-40A5-B0CA-704EF87D8F78}"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25666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DC6C43C-2541-40A5-B0CA-704EF87D8F78}"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101306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DC6C43C-2541-40A5-B0CA-704EF87D8F78}"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32483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DC6C43C-2541-40A5-B0CA-704EF87D8F78}" type="datetimeFigureOut">
              <a:rPr lang="pt-BR" smtClean="0"/>
              <a:t>03/12/2020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226844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DC6C43C-2541-40A5-B0CA-704EF87D8F78}" type="datetimeFigureOut">
              <a:rPr lang="pt-BR" smtClean="0"/>
              <a:t>03/12/2020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115924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6C43C-2541-40A5-B0CA-704EF87D8F78}" type="datetimeFigureOut">
              <a:rPr lang="pt-BR" smtClean="0"/>
              <a:t>03/12/2020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326166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DC6C43C-2541-40A5-B0CA-704EF87D8F78}"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321332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DC6C43C-2541-40A5-B0CA-704EF87D8F78}"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B4AB43-2460-4F31-9664-9CF5179C1C7B}" type="slidenum">
              <a:rPr lang="pt-BR" smtClean="0"/>
              <a:t>‹nº›</a:t>
            </a:fld>
            <a:endParaRPr lang="pt-BR"/>
          </a:p>
        </p:txBody>
      </p:sp>
    </p:spTree>
    <p:extLst>
      <p:ext uri="{BB962C8B-B14F-4D97-AF65-F5344CB8AC3E}">
        <p14:creationId xmlns:p14="http://schemas.microsoft.com/office/powerpoint/2010/main" val="404921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6C43C-2541-40A5-B0CA-704EF87D8F78}" type="datetimeFigureOut">
              <a:rPr lang="pt-BR" smtClean="0"/>
              <a:t>03/12/2020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4AB43-2460-4F31-9664-9CF5179C1C7B}" type="slidenum">
              <a:rPr lang="pt-BR" smtClean="0"/>
              <a:t>‹nº›</a:t>
            </a:fld>
            <a:endParaRPr lang="pt-BR"/>
          </a:p>
        </p:txBody>
      </p:sp>
    </p:spTree>
    <p:extLst>
      <p:ext uri="{BB962C8B-B14F-4D97-AF65-F5344CB8AC3E}">
        <p14:creationId xmlns:p14="http://schemas.microsoft.com/office/powerpoint/2010/main" val="2363326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cycle.com.br/component/content/article/62/2665-riscos-colesterol-problemas-saude-tipos-bom-ruim-hdl-ldl-vldl-aterosclerose-ateroma-gordura-triglicerides-trigricerideos-carboidratos-pesquisas-ataque-cardiaco-infarto-derrame-prevencao-atividade-fisica-aerobica-alimentacao-o-que-evitar-combate-vegetai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317C94-8575-4AEE-B247-AF2C828B5181}"/>
              </a:ext>
            </a:extLst>
          </p:cNvPr>
          <p:cNvSpPr>
            <a:spLocks noGrp="1"/>
          </p:cNvSpPr>
          <p:nvPr>
            <p:ph type="title"/>
          </p:nvPr>
        </p:nvSpPr>
        <p:spPr/>
        <p:txBody>
          <a:bodyPr>
            <a:normAutofit fontScale="90000"/>
          </a:bodyPr>
          <a:lstStyle/>
          <a:p>
            <a:r>
              <a:rPr kumimoji="0" lang="pt-BR" sz="5400" b="0" i="0" u="none" strike="noStrike" kern="1200" cap="none" spc="0" normalizeH="0" baseline="0" noProof="0" dirty="0">
                <a:ln>
                  <a:noFill/>
                </a:ln>
                <a:solidFill>
                  <a:srgbClr val="FF0000"/>
                </a:solidFill>
                <a:effectLst/>
                <a:uLnTx/>
                <a:uFillTx/>
                <a:latin typeface="Calibri"/>
                <a:ea typeface="+mj-ea"/>
                <a:cs typeface="+mj-cs"/>
              </a:rPr>
              <a:t>Má alimentação, o que é?</a:t>
            </a:r>
            <a:br>
              <a:rPr kumimoji="0" lang="pt-BR" sz="5400" b="0" i="0" u="none" strike="noStrike" kern="1200" cap="none" spc="0" normalizeH="0" baseline="0" noProof="0" dirty="0">
                <a:ln>
                  <a:noFill/>
                </a:ln>
                <a:solidFill>
                  <a:srgbClr val="FF0000"/>
                </a:solidFill>
                <a:effectLst/>
                <a:uLnTx/>
                <a:uFillTx/>
                <a:latin typeface="Calibri"/>
                <a:ea typeface="+mj-ea"/>
                <a:cs typeface="+mj-cs"/>
              </a:rPr>
            </a:br>
            <a:r>
              <a:rPr kumimoji="0" lang="pt-BR" sz="5400" b="0" i="0" u="none" strike="noStrike" kern="1200" cap="none" spc="0" normalizeH="0" baseline="0" noProof="0" dirty="0">
                <a:ln>
                  <a:noFill/>
                </a:ln>
                <a:solidFill>
                  <a:srgbClr val="FF0000"/>
                </a:solidFill>
                <a:effectLst/>
                <a:uLnTx/>
                <a:uFillTx/>
                <a:latin typeface="Calibri"/>
                <a:ea typeface="+mj-ea"/>
                <a:cs typeface="+mj-cs"/>
              </a:rPr>
              <a:t> E quais os riscos? </a:t>
            </a:r>
            <a:endParaRPr lang="pt-BR" dirty="0"/>
          </a:p>
        </p:txBody>
      </p:sp>
      <p:sp>
        <p:nvSpPr>
          <p:cNvPr id="5" name="Espaço Reservado para Conteúdo 4">
            <a:extLst>
              <a:ext uri="{FF2B5EF4-FFF2-40B4-BE49-F238E27FC236}">
                <a16:creationId xmlns:a16="http://schemas.microsoft.com/office/drawing/2014/main" id="{EA82300D-478D-4F8E-AFBB-49A1482217DE}"/>
              </a:ext>
            </a:extLst>
          </p:cNvPr>
          <p:cNvSpPr>
            <a:spLocks noGrp="1"/>
          </p:cNvSpPr>
          <p:nvPr>
            <p:ph idx="1"/>
          </p:nvPr>
        </p:nvSpPr>
        <p:spPr/>
        <p:txBody>
          <a:bodyPr/>
          <a:lstStyle/>
          <a:p>
            <a:endParaRPr lang="pt-BR" dirty="0"/>
          </a:p>
        </p:txBody>
      </p:sp>
      <p:pic>
        <p:nvPicPr>
          <p:cNvPr id="6" name="Espaço Reservado para Conteúdo 8" descr="foto.jpg">
            <a:extLst>
              <a:ext uri="{FF2B5EF4-FFF2-40B4-BE49-F238E27FC236}">
                <a16:creationId xmlns:a16="http://schemas.microsoft.com/office/drawing/2014/main" id="{8C974396-7875-4C3E-89FB-EE986BDA7ACF}"/>
              </a:ext>
            </a:extLst>
          </p:cNvPr>
          <p:cNvPicPr>
            <a:picLocks noChangeAspect="1"/>
          </p:cNvPicPr>
          <p:nvPr/>
        </p:nvPicPr>
        <p:blipFill>
          <a:blip r:embed="rId2" cstate="print"/>
          <a:stretch>
            <a:fillRect/>
          </a:stretch>
        </p:blipFill>
        <p:spPr>
          <a:xfrm>
            <a:off x="467544" y="1825625"/>
            <a:ext cx="8280920" cy="4555703"/>
          </a:xfrm>
          <a:prstGeom prst="rect">
            <a:avLst/>
          </a:prstGeom>
        </p:spPr>
      </p:pic>
    </p:spTree>
    <p:extLst>
      <p:ext uri="{BB962C8B-B14F-4D97-AF65-F5344CB8AC3E}">
        <p14:creationId xmlns:p14="http://schemas.microsoft.com/office/powerpoint/2010/main" val="34102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Ryan Oliveira 9ºC</a:t>
            </a:r>
          </a:p>
        </p:txBody>
      </p:sp>
      <p:sp>
        <p:nvSpPr>
          <p:cNvPr id="9" name="CaixaDeTexto 8">
            <a:extLst>
              <a:ext uri="{FF2B5EF4-FFF2-40B4-BE49-F238E27FC236}">
                <a16:creationId xmlns:a16="http://schemas.microsoft.com/office/drawing/2014/main" id="{5A297E2F-7901-483D-BFC3-8BDF840D2909}"/>
              </a:ext>
            </a:extLst>
          </p:cNvPr>
          <p:cNvSpPr txBox="1"/>
          <p:nvPr/>
        </p:nvSpPr>
        <p:spPr>
          <a:xfrm>
            <a:off x="440267" y="4135256"/>
            <a:ext cx="8428566" cy="1477328"/>
          </a:xfrm>
          <a:prstGeom prst="rect">
            <a:avLst/>
          </a:prstGeom>
          <a:noFill/>
        </p:spPr>
        <p:txBody>
          <a:bodyPr wrap="square">
            <a:spAutoFit/>
          </a:bodyPr>
          <a:lstStyle/>
          <a:p>
            <a:pPr algn="just"/>
            <a:r>
              <a:rPr lang="pt-BR" dirty="0">
                <a:latin typeface="Comic Sans MS" panose="030F0702030302020204" pitchFamily="66" charset="0"/>
              </a:rPr>
              <a:t>Ele pode enganar muitas pessoas. Isso acontece porque muitos pais pensam</a:t>
            </a:r>
          </a:p>
          <a:p>
            <a:pPr algn="just"/>
            <a:r>
              <a:rPr lang="pt-BR" dirty="0">
                <a:latin typeface="Comic Sans MS" panose="030F0702030302020204" pitchFamily="66" charset="0"/>
              </a:rPr>
              <a:t>que a carne faz bem para seus filhos e acreditam que a proteína existente nele pode trazer benefícios para a saúde das crianças. Mas as coisas não são bem assim. “A carne processa e congelada não possui a proteína necessária para o desenvolvimento infantil, além de ter muita gordura e sódio”.</a:t>
            </a:r>
          </a:p>
        </p:txBody>
      </p:sp>
      <p:pic>
        <p:nvPicPr>
          <p:cNvPr id="3" name="Imagem 2">
            <a:extLst>
              <a:ext uri="{FF2B5EF4-FFF2-40B4-BE49-F238E27FC236}">
                <a16:creationId xmlns:a16="http://schemas.microsoft.com/office/drawing/2014/main" id="{3A210949-B606-4B2A-9E43-F4CB526F5203}"/>
              </a:ext>
            </a:extLst>
          </p:cNvPr>
          <p:cNvPicPr>
            <a:picLocks noChangeAspect="1"/>
          </p:cNvPicPr>
          <p:nvPr/>
        </p:nvPicPr>
        <p:blipFill>
          <a:blip r:embed="rId2"/>
          <a:stretch>
            <a:fillRect/>
          </a:stretch>
        </p:blipFill>
        <p:spPr>
          <a:xfrm>
            <a:off x="2483555" y="1343377"/>
            <a:ext cx="4007556" cy="2306459"/>
          </a:xfrm>
          <a:prstGeom prst="rect">
            <a:avLst/>
          </a:prstGeom>
        </p:spPr>
      </p:pic>
    </p:spTree>
    <p:extLst>
      <p:ext uri="{BB962C8B-B14F-4D97-AF65-F5344CB8AC3E}">
        <p14:creationId xmlns:p14="http://schemas.microsoft.com/office/powerpoint/2010/main" val="355633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Brenda Gomes 9ºD</a:t>
            </a:r>
          </a:p>
        </p:txBody>
      </p:sp>
      <p:sp>
        <p:nvSpPr>
          <p:cNvPr id="9" name="CaixaDeTexto 8">
            <a:extLst>
              <a:ext uri="{FF2B5EF4-FFF2-40B4-BE49-F238E27FC236}">
                <a16:creationId xmlns:a16="http://schemas.microsoft.com/office/drawing/2014/main" id="{5A297E2F-7901-483D-BFC3-8BDF840D2909}"/>
              </a:ext>
            </a:extLst>
          </p:cNvPr>
          <p:cNvSpPr txBox="1"/>
          <p:nvPr/>
        </p:nvSpPr>
        <p:spPr>
          <a:xfrm>
            <a:off x="440267" y="4135256"/>
            <a:ext cx="8428566" cy="1754326"/>
          </a:xfrm>
          <a:prstGeom prst="rect">
            <a:avLst/>
          </a:prstGeom>
          <a:noFill/>
        </p:spPr>
        <p:txBody>
          <a:bodyPr wrap="square">
            <a:spAutoFit/>
          </a:bodyPr>
          <a:lstStyle/>
          <a:p>
            <a:pPr algn="just"/>
            <a:r>
              <a:rPr lang="pt-BR" dirty="0">
                <a:latin typeface="Comic Sans MS" panose="030F0702030302020204" pitchFamily="66" charset="0"/>
              </a:rPr>
              <a:t>Temperos Prontos - Esses tipos de temperos fazem mal porque quando estão sendo processados, precisa-se de uma substância para dar sabor. O problema é que colocam muito dessa substância neles. Com isso, acabam causando danos à nossa saúde.</a:t>
            </a:r>
          </a:p>
          <a:p>
            <a:pPr algn="just"/>
            <a:r>
              <a:rPr lang="pt-BR" dirty="0">
                <a:latin typeface="Comic Sans MS" panose="030F0702030302020204" pitchFamily="66" charset="0"/>
              </a:rPr>
              <a:t>Caldo de carne, caldo de legumes e temperos prontos de alho e sal são grandes exemplos dos que devem ficar longe das nossas cozinhas.</a:t>
            </a:r>
          </a:p>
        </p:txBody>
      </p:sp>
      <p:pic>
        <p:nvPicPr>
          <p:cNvPr id="4" name="Imagem 3">
            <a:extLst>
              <a:ext uri="{FF2B5EF4-FFF2-40B4-BE49-F238E27FC236}">
                <a16:creationId xmlns:a16="http://schemas.microsoft.com/office/drawing/2014/main" id="{9A7C8014-6EBD-4771-A6DF-2ADDBDBAE49A}"/>
              </a:ext>
            </a:extLst>
          </p:cNvPr>
          <p:cNvPicPr>
            <a:picLocks noChangeAspect="1"/>
          </p:cNvPicPr>
          <p:nvPr/>
        </p:nvPicPr>
        <p:blipFill>
          <a:blip r:embed="rId2"/>
          <a:stretch>
            <a:fillRect/>
          </a:stretch>
        </p:blipFill>
        <p:spPr>
          <a:xfrm>
            <a:off x="2246489" y="1417284"/>
            <a:ext cx="4267200" cy="2364494"/>
          </a:xfrm>
          <a:prstGeom prst="rect">
            <a:avLst/>
          </a:prstGeom>
        </p:spPr>
      </p:pic>
    </p:spTree>
    <p:extLst>
      <p:ext uri="{BB962C8B-B14F-4D97-AF65-F5344CB8AC3E}">
        <p14:creationId xmlns:p14="http://schemas.microsoft.com/office/powerpoint/2010/main" val="344305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b="0" i="0" u="none" strike="noStrike" dirty="0">
                <a:solidFill>
                  <a:srgbClr val="000000"/>
                </a:solidFill>
                <a:effectLst/>
                <a:latin typeface="Arial" panose="020B0604020202020204" pitchFamily="34" charset="0"/>
              </a:rPr>
              <a:t>Amanda Porto da Silva 8ºE</a:t>
            </a:r>
            <a:endParaRPr lang="pt-BR" sz="1800" dirty="0">
              <a:latin typeface="Tahoma" panose="020B0604030504040204" pitchFamily="34" charset="0"/>
              <a:ea typeface="Tahoma" panose="020B0604030504040204" pitchFamily="34" charset="0"/>
              <a:cs typeface="Tahoma" panose="020B0604030504040204" pitchFamily="34" charset="0"/>
            </a:endParaRPr>
          </a:p>
        </p:txBody>
      </p:sp>
      <p:sp>
        <p:nvSpPr>
          <p:cNvPr id="9" name="CaixaDeTexto 8">
            <a:extLst>
              <a:ext uri="{FF2B5EF4-FFF2-40B4-BE49-F238E27FC236}">
                <a16:creationId xmlns:a16="http://schemas.microsoft.com/office/drawing/2014/main" id="{5A297E2F-7901-483D-BFC3-8BDF840D2909}"/>
              </a:ext>
            </a:extLst>
          </p:cNvPr>
          <p:cNvSpPr txBox="1"/>
          <p:nvPr/>
        </p:nvSpPr>
        <p:spPr>
          <a:xfrm>
            <a:off x="417689" y="4391377"/>
            <a:ext cx="8451144" cy="2585323"/>
          </a:xfrm>
          <a:prstGeom prst="rect">
            <a:avLst/>
          </a:prstGeom>
          <a:noFill/>
        </p:spPr>
        <p:txBody>
          <a:bodyPr wrap="square">
            <a:spAutoFit/>
          </a:bodyPr>
          <a:lstStyle/>
          <a:p>
            <a:pPr algn="just" rtl="0">
              <a:spcBef>
                <a:spcPts val="0"/>
              </a:spcBef>
              <a:spcAft>
                <a:spcPts val="0"/>
              </a:spcAft>
            </a:pPr>
            <a:r>
              <a:rPr lang="pt-BR" sz="1800" b="0" i="0" u="none" strike="noStrike" dirty="0">
                <a:solidFill>
                  <a:srgbClr val="000000"/>
                </a:solidFill>
                <a:effectLst/>
                <a:latin typeface="Comic Sans MS" panose="030F0702030302020204" pitchFamily="66" charset="0"/>
              </a:rPr>
              <a:t>Apesar de ser um alimento muito consumido pelas pessoas (principalmente na primeira refeição, como no café da manhã), com um teor de 2% em base de farinha de trigo, é um alimento que contribui para a ingestão de sódio. É importante destacar que o excesso de sal quando se consome muito esse alimento, pode causar danos sérios à saúde como colesterol, pressão alta, doenças nos rins e no coração (sintomas derivados, do abuso de sal no organismo humano). </a:t>
            </a:r>
            <a:endParaRPr lang="pt-BR" b="0" dirty="0">
              <a:effectLst/>
              <a:latin typeface="Comic Sans MS" panose="030F0702030302020204" pitchFamily="66" charset="0"/>
            </a:endParaRPr>
          </a:p>
          <a:p>
            <a:br>
              <a:rPr lang="pt-BR" dirty="0"/>
            </a:br>
            <a:endParaRPr lang="pt-BR" dirty="0">
              <a:latin typeface="Comic Sans MS" panose="030F0702030302020204" pitchFamily="66" charset="0"/>
            </a:endParaRPr>
          </a:p>
        </p:txBody>
      </p:sp>
      <p:pic>
        <p:nvPicPr>
          <p:cNvPr id="1026" name="Picture 2">
            <a:extLst>
              <a:ext uri="{FF2B5EF4-FFF2-40B4-BE49-F238E27FC236}">
                <a16:creationId xmlns:a16="http://schemas.microsoft.com/office/drawing/2014/main" id="{8852ED9D-1A7F-4FCB-927C-9ADDDA0B3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207912"/>
            <a:ext cx="4400550" cy="283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5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Daniely Sobreira Pinto 8ºE</a:t>
            </a:r>
          </a:p>
        </p:txBody>
      </p:sp>
      <p:pic>
        <p:nvPicPr>
          <p:cNvPr id="3" name="Imagem 2">
            <a:extLst>
              <a:ext uri="{FF2B5EF4-FFF2-40B4-BE49-F238E27FC236}">
                <a16:creationId xmlns:a16="http://schemas.microsoft.com/office/drawing/2014/main" id="{BAEC383A-4CEC-4CCB-9FBA-8D6055D42203}"/>
              </a:ext>
            </a:extLst>
          </p:cNvPr>
          <p:cNvPicPr>
            <a:picLocks noChangeAspect="1"/>
          </p:cNvPicPr>
          <p:nvPr/>
        </p:nvPicPr>
        <p:blipFill>
          <a:blip r:embed="rId2"/>
          <a:stretch>
            <a:fillRect/>
          </a:stretch>
        </p:blipFill>
        <p:spPr>
          <a:xfrm>
            <a:off x="2822222" y="1456267"/>
            <a:ext cx="3273778" cy="1972733"/>
          </a:xfrm>
          <a:prstGeom prst="rect">
            <a:avLst/>
          </a:prstGeom>
        </p:spPr>
      </p:pic>
      <p:sp>
        <p:nvSpPr>
          <p:cNvPr id="7" name="CaixaDeTexto 6">
            <a:extLst>
              <a:ext uri="{FF2B5EF4-FFF2-40B4-BE49-F238E27FC236}">
                <a16:creationId xmlns:a16="http://schemas.microsoft.com/office/drawing/2014/main" id="{64254FEE-2F93-4BA0-BFE7-7FFE4C21242D}"/>
              </a:ext>
            </a:extLst>
          </p:cNvPr>
          <p:cNvSpPr txBox="1"/>
          <p:nvPr/>
        </p:nvSpPr>
        <p:spPr>
          <a:xfrm>
            <a:off x="541867" y="3872089"/>
            <a:ext cx="8105422" cy="2308324"/>
          </a:xfrm>
          <a:prstGeom prst="rect">
            <a:avLst/>
          </a:prstGeom>
          <a:noFill/>
        </p:spPr>
        <p:txBody>
          <a:bodyPr wrap="square">
            <a:spAutoFit/>
          </a:bodyPr>
          <a:lstStyle/>
          <a:p>
            <a:r>
              <a:rPr lang="pt-BR" dirty="0"/>
              <a:t>Um hambúrguer é um sanduíche que consiste em um ou mais hambúrgueres de carne moída, geralmente carne bovina, colocados dentro de um pão fatiado. O hambúrguer pode ser frito, grelhado ou defumado.</a:t>
            </a:r>
          </a:p>
          <a:p>
            <a:r>
              <a:rPr lang="pt-BR" dirty="0"/>
              <a:t>O hambúrguer é uma comida muito gordurosa, e cada um de seus ingredientes é pesado para a digestão e acaba acumulando gorduras em diferentes regiões do corpo. Quando a pessoa não consegue moderar o consumo, há um alto risco de sofrer de fígado gorduroso, uma condição que causa graves dificuldades para digerir os alimentos e que está associada com o sobrepeso e a obesidade.</a:t>
            </a:r>
          </a:p>
        </p:txBody>
      </p:sp>
    </p:spTree>
    <p:extLst>
      <p:ext uri="{BB962C8B-B14F-4D97-AF65-F5344CB8AC3E}">
        <p14:creationId xmlns:p14="http://schemas.microsoft.com/office/powerpoint/2010/main" val="30918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Elizabeth </a:t>
            </a:r>
            <a:r>
              <a:rPr lang="pt-BR" sz="1800" dirty="0" err="1">
                <a:latin typeface="Tahoma" panose="020B0604030504040204" pitchFamily="34" charset="0"/>
                <a:ea typeface="Tahoma" panose="020B0604030504040204" pitchFamily="34" charset="0"/>
                <a:cs typeface="Tahoma" panose="020B0604030504040204" pitchFamily="34" charset="0"/>
              </a:rPr>
              <a:t>Falco</a:t>
            </a:r>
            <a:endParaRPr lang="pt-BR" sz="18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4254FEE-2F93-4BA0-BFE7-7FFE4C21242D}"/>
              </a:ext>
            </a:extLst>
          </p:cNvPr>
          <p:cNvSpPr txBox="1"/>
          <p:nvPr/>
        </p:nvSpPr>
        <p:spPr>
          <a:xfrm>
            <a:off x="395111" y="3429001"/>
            <a:ext cx="8252178" cy="3439981"/>
          </a:xfrm>
          <a:prstGeom prst="rect">
            <a:avLst/>
          </a:prstGeom>
          <a:noFill/>
        </p:spPr>
        <p:txBody>
          <a:bodyPr wrap="square">
            <a:spAutoFit/>
          </a:bodyPr>
          <a:lstStyle/>
          <a:p>
            <a:pPr algn="just">
              <a:lnSpc>
                <a:spcPct val="107000"/>
              </a:lnSpc>
              <a:spcAft>
                <a:spcPts val="800"/>
              </a:spcAft>
            </a:pPr>
            <a:r>
              <a:rPr lang="pt-BR"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 composição da maionese gera controvérsias em relação aos males que ela provoca à saúde, porque ela contém gorduras boas e que, se forem consumidas com moderação, ajudam a aumentar o </a:t>
            </a:r>
            <a:r>
              <a:rPr lang="pt-BR" u="sng" dirty="0">
                <a:effectLst/>
                <a:latin typeface="Comic Sans MS" panose="030F0702030302020204"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HDL</a:t>
            </a:r>
            <a:r>
              <a:rPr lang="pt-BR"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chamado de “colesterol bom”. E por conter essa quantidade alta de gordura, a maionese pode causar um aumento considerável nas calorias, o que pode prejudicar a saúde da pessoa. Por isso, deve ser consumida com moderação.</a:t>
            </a:r>
            <a:endParaRPr lang="pt-BR"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Ou seja, a maionese faz mal se consumida e excesso e o uso moderado não causa tantas preocupações. No entanto, o consumo do produto sempre foi alto e, com isso, podem aparecer intoxicações e problemas de saúde. Uma maneira de controlar o consumo desse molho é fazendo a sua própria maionese.</a:t>
            </a:r>
            <a:endParaRPr lang="pt-BR"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id="{7389B3CB-F47C-4ACA-882B-70E2C3C998BC}"/>
              </a:ext>
            </a:extLst>
          </p:cNvPr>
          <p:cNvPicPr>
            <a:picLocks noChangeAspect="1"/>
          </p:cNvPicPr>
          <p:nvPr/>
        </p:nvPicPr>
        <p:blipFill>
          <a:blip r:embed="rId3"/>
          <a:stretch>
            <a:fillRect/>
          </a:stretch>
        </p:blipFill>
        <p:spPr>
          <a:xfrm>
            <a:off x="2980267" y="1185334"/>
            <a:ext cx="3127022" cy="2308324"/>
          </a:xfrm>
          <a:prstGeom prst="rect">
            <a:avLst/>
          </a:prstGeom>
        </p:spPr>
      </p:pic>
    </p:spTree>
    <p:extLst>
      <p:ext uri="{BB962C8B-B14F-4D97-AF65-F5344CB8AC3E}">
        <p14:creationId xmlns:p14="http://schemas.microsoft.com/office/powerpoint/2010/main" val="380594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Kamila Ribeiro</a:t>
            </a:r>
          </a:p>
        </p:txBody>
      </p:sp>
      <p:sp>
        <p:nvSpPr>
          <p:cNvPr id="7" name="CaixaDeTexto 6">
            <a:extLst>
              <a:ext uri="{FF2B5EF4-FFF2-40B4-BE49-F238E27FC236}">
                <a16:creationId xmlns:a16="http://schemas.microsoft.com/office/drawing/2014/main" id="{64254FEE-2F93-4BA0-BFE7-7FFE4C21242D}"/>
              </a:ext>
            </a:extLst>
          </p:cNvPr>
          <p:cNvSpPr txBox="1"/>
          <p:nvPr/>
        </p:nvSpPr>
        <p:spPr>
          <a:xfrm>
            <a:off x="445911" y="4648201"/>
            <a:ext cx="8252178" cy="667812"/>
          </a:xfrm>
          <a:prstGeom prst="rect">
            <a:avLst/>
          </a:prstGeom>
          <a:noFill/>
        </p:spPr>
        <p:txBody>
          <a:bodyPr wrap="square">
            <a:spAutoFit/>
          </a:bodyPr>
          <a:lstStyle/>
          <a:p>
            <a:pPr algn="just">
              <a:lnSpc>
                <a:spcPct val="107000"/>
              </a:lnSpc>
              <a:spcAft>
                <a:spcPts val="800"/>
              </a:spcAft>
            </a:pPr>
            <a:r>
              <a:rPr lang="pt-BR" sz="1800" b="0" i="0" u="none" strike="noStrike" dirty="0">
                <a:solidFill>
                  <a:srgbClr val="000000"/>
                </a:solidFill>
                <a:effectLst/>
                <a:latin typeface="Comic Sans MS" panose="030F0702030302020204" pitchFamily="66" charset="0"/>
              </a:rPr>
              <a:t>O pastel não é saudável, pelo fato de ser usado muito óleo, e vários outros ingredientes que não fazem bem. </a:t>
            </a:r>
            <a:endParaRPr lang="pt-BR"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513C1CED-1622-4DDF-9C05-A04D4888C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245" y="1428972"/>
            <a:ext cx="3437819" cy="264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9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Kauã Marcelo Viegas 8ºE</a:t>
            </a:r>
          </a:p>
        </p:txBody>
      </p:sp>
      <p:pic>
        <p:nvPicPr>
          <p:cNvPr id="5122" name="Picture 2">
            <a:extLst>
              <a:ext uri="{FF2B5EF4-FFF2-40B4-BE49-F238E27FC236}">
                <a16:creationId xmlns:a16="http://schemas.microsoft.com/office/drawing/2014/main" id="{FA6B0F18-D3A2-4A60-B11D-6CDFD4AC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857958"/>
            <a:ext cx="2419350" cy="2077154"/>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0258F14-2C59-46C9-BD60-5A17E58A07B7}"/>
              </a:ext>
            </a:extLst>
          </p:cNvPr>
          <p:cNvSpPr txBox="1"/>
          <p:nvPr/>
        </p:nvSpPr>
        <p:spPr>
          <a:xfrm>
            <a:off x="146756" y="3076554"/>
            <a:ext cx="8602134" cy="4247317"/>
          </a:xfrm>
          <a:prstGeom prst="rect">
            <a:avLst/>
          </a:prstGeom>
          <a:noFill/>
        </p:spPr>
        <p:txBody>
          <a:bodyPr wrap="square">
            <a:spAutoFit/>
          </a:bodyPr>
          <a:lstStyle/>
          <a:p>
            <a:pPr algn="just" rtl="0">
              <a:spcBef>
                <a:spcPts val="0"/>
              </a:spcBef>
              <a:spcAft>
                <a:spcPts val="0"/>
              </a:spcAft>
            </a:pPr>
            <a:r>
              <a:rPr lang="pt-BR" sz="1800" b="0" i="0" u="none" strike="noStrike" dirty="0">
                <a:solidFill>
                  <a:srgbClr val="000000"/>
                </a:solidFill>
                <a:effectLst/>
                <a:latin typeface="Comic Sans MS" panose="030F0702030302020204" pitchFamily="66" charset="0"/>
              </a:rPr>
              <a:t>Batata frita… Difícil resistir, não é mesmo? Um dos alimentos mais consumidos no mundo e símbolo clássico dos petiscos, ela, no entanto, sempre foi tratada como uma "vilã" das dietas. A boa notícia para os amantes dessa delícia, é que a ciência nutricional está mostrando o contrário. Preparada da forma correta  e degustada moderadamente, um estudo comprovou que a batata frita só pode ser até mais saudável do que a cozinha. Entenda as razões! </a:t>
            </a:r>
            <a:endParaRPr lang="pt-BR" b="0" dirty="0">
              <a:effectLst/>
              <a:latin typeface="Comic Sans MS" panose="030F0702030302020204" pitchFamily="66" charset="0"/>
            </a:endParaRPr>
          </a:p>
          <a:p>
            <a:pPr algn="just" rtl="0">
              <a:spcBef>
                <a:spcPts val="0"/>
              </a:spcBef>
              <a:spcAft>
                <a:spcPts val="0"/>
              </a:spcAft>
            </a:pPr>
            <a:r>
              <a:rPr lang="pt-BR" sz="1800" b="0" i="0" u="none" strike="noStrike" dirty="0">
                <a:solidFill>
                  <a:srgbClr val="000000"/>
                </a:solidFill>
                <a:effectLst/>
                <a:latin typeface="Comic Sans MS" panose="030F0702030302020204" pitchFamily="66" charset="0"/>
              </a:rPr>
              <a:t>Sim, isso mesmo! A batata frita pode ser mais benéfica que a cozida. De acordo com estudos realizados pela Universidade de Granada, na Espanha, e que prontamente repercutiu no mundo inteiro, quando a batata é submetida à fritura, desde que seja em azeite extravirgem, a quantidade de fenóis (agente antioxidante que fortalecem o nosso sistema imunológico) aumenta, tornando-a mais eficaz a proteção do organismo, e a prevenção de problemas como câncer, doenças degenerativas e até o diabetes. </a:t>
            </a:r>
            <a:endParaRPr lang="pt-BR" b="0" dirty="0">
              <a:effectLst/>
              <a:latin typeface="Comic Sans MS" panose="030F0702030302020204" pitchFamily="66" charset="0"/>
            </a:endParaRPr>
          </a:p>
          <a:p>
            <a:br>
              <a:rPr lang="pt-BR" dirty="0"/>
            </a:br>
            <a:endParaRPr lang="pt-BR" dirty="0"/>
          </a:p>
        </p:txBody>
      </p:sp>
    </p:spTree>
    <p:extLst>
      <p:ext uri="{BB962C8B-B14F-4D97-AF65-F5344CB8AC3E}">
        <p14:creationId xmlns:p14="http://schemas.microsoft.com/office/powerpoint/2010/main" val="378938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Matheus Henrique Pedro</a:t>
            </a:r>
          </a:p>
        </p:txBody>
      </p:sp>
      <p:sp>
        <p:nvSpPr>
          <p:cNvPr id="8" name="CaixaDeTexto 7">
            <a:extLst>
              <a:ext uri="{FF2B5EF4-FFF2-40B4-BE49-F238E27FC236}">
                <a16:creationId xmlns:a16="http://schemas.microsoft.com/office/drawing/2014/main" id="{C0258F14-2C59-46C9-BD60-5A17E58A07B7}"/>
              </a:ext>
            </a:extLst>
          </p:cNvPr>
          <p:cNvSpPr txBox="1"/>
          <p:nvPr/>
        </p:nvSpPr>
        <p:spPr>
          <a:xfrm>
            <a:off x="383822" y="3923221"/>
            <a:ext cx="8602134" cy="1200329"/>
          </a:xfrm>
          <a:prstGeom prst="rect">
            <a:avLst/>
          </a:prstGeom>
          <a:noFill/>
        </p:spPr>
        <p:txBody>
          <a:bodyPr wrap="square">
            <a:spAutoFit/>
          </a:bodyPr>
          <a:lstStyle/>
          <a:p>
            <a:pPr rtl="0">
              <a:spcBef>
                <a:spcPts val="0"/>
              </a:spcBef>
              <a:spcAft>
                <a:spcPts val="0"/>
              </a:spcAft>
            </a:pPr>
            <a:r>
              <a:rPr lang="pt-BR" sz="1800" b="0" i="0" u="none" strike="noStrike" dirty="0">
                <a:solidFill>
                  <a:srgbClr val="000000"/>
                </a:solidFill>
                <a:effectLst/>
                <a:latin typeface="Comic Sans MS" panose="030F0702030302020204" pitchFamily="66" charset="0"/>
              </a:rPr>
              <a:t>Miojo é muito gostoso mais é muito calórico contem muito corante e muito sal pode dar gastrite e dores abdominais. </a:t>
            </a:r>
            <a:endParaRPr lang="pt-BR" b="0" dirty="0">
              <a:effectLst/>
              <a:latin typeface="Comic Sans MS" panose="030F0702030302020204" pitchFamily="66" charset="0"/>
            </a:endParaRPr>
          </a:p>
          <a:p>
            <a:br>
              <a:rPr lang="pt-BR" dirty="0"/>
            </a:br>
            <a:endParaRPr lang="pt-BR" dirty="0"/>
          </a:p>
        </p:txBody>
      </p:sp>
      <p:pic>
        <p:nvPicPr>
          <p:cNvPr id="3" name="Imagem 2">
            <a:extLst>
              <a:ext uri="{FF2B5EF4-FFF2-40B4-BE49-F238E27FC236}">
                <a16:creationId xmlns:a16="http://schemas.microsoft.com/office/drawing/2014/main" id="{9CFD4CC7-BBED-4718-8DB3-D940353276C6}"/>
              </a:ext>
            </a:extLst>
          </p:cNvPr>
          <p:cNvPicPr>
            <a:picLocks noChangeAspect="1"/>
          </p:cNvPicPr>
          <p:nvPr/>
        </p:nvPicPr>
        <p:blipFill>
          <a:blip r:embed="rId2"/>
          <a:stretch>
            <a:fillRect/>
          </a:stretch>
        </p:blipFill>
        <p:spPr>
          <a:xfrm>
            <a:off x="3060170" y="1469983"/>
            <a:ext cx="2143125" cy="2143125"/>
          </a:xfrm>
          <a:prstGeom prst="rect">
            <a:avLst/>
          </a:prstGeom>
        </p:spPr>
      </p:pic>
    </p:spTree>
    <p:extLst>
      <p:ext uri="{BB962C8B-B14F-4D97-AF65-F5344CB8AC3E}">
        <p14:creationId xmlns:p14="http://schemas.microsoft.com/office/powerpoint/2010/main" val="33118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Morgana Vitti Lima</a:t>
            </a:r>
          </a:p>
        </p:txBody>
      </p:sp>
      <p:sp>
        <p:nvSpPr>
          <p:cNvPr id="8" name="CaixaDeTexto 7">
            <a:extLst>
              <a:ext uri="{FF2B5EF4-FFF2-40B4-BE49-F238E27FC236}">
                <a16:creationId xmlns:a16="http://schemas.microsoft.com/office/drawing/2014/main" id="{C0258F14-2C59-46C9-BD60-5A17E58A07B7}"/>
              </a:ext>
            </a:extLst>
          </p:cNvPr>
          <p:cNvSpPr txBox="1"/>
          <p:nvPr/>
        </p:nvSpPr>
        <p:spPr>
          <a:xfrm>
            <a:off x="970844" y="4346221"/>
            <a:ext cx="7202312" cy="923330"/>
          </a:xfrm>
          <a:prstGeom prst="rect">
            <a:avLst/>
          </a:prstGeom>
          <a:noFill/>
        </p:spPr>
        <p:txBody>
          <a:bodyPr wrap="square">
            <a:spAutoFit/>
          </a:bodyPr>
          <a:lstStyle/>
          <a:p>
            <a:pPr algn="just" rtl="0">
              <a:spcBef>
                <a:spcPts val="0"/>
              </a:spcBef>
              <a:spcAft>
                <a:spcPts val="0"/>
              </a:spcAft>
            </a:pPr>
            <a:r>
              <a:rPr lang="pt-BR" sz="1800" dirty="0">
                <a:effectLst/>
                <a:latin typeface="Comic Sans MS" panose="030F0702030302020204" pitchFamily="66" charset="0"/>
                <a:ea typeface="Times New Roman" panose="02020603050405020304" pitchFamily="18" charset="0"/>
                <a:cs typeface="Times New Roman" panose="02020603050405020304" pitchFamily="18" charset="0"/>
              </a:rPr>
              <a:t>Tomar refrigerante faz mal à saúde, não só porque contém muito açúcar, mas porque também contém componentes que enfraquecem todos os órgãos do corpo</a:t>
            </a:r>
            <a:endParaRPr lang="pt-BR" dirty="0">
              <a:latin typeface="Comic Sans MS" panose="030F0702030302020204" pitchFamily="66" charset="0"/>
            </a:endParaRPr>
          </a:p>
        </p:txBody>
      </p:sp>
      <p:pic>
        <p:nvPicPr>
          <p:cNvPr id="4" name="Imagem 3">
            <a:extLst>
              <a:ext uri="{FF2B5EF4-FFF2-40B4-BE49-F238E27FC236}">
                <a16:creationId xmlns:a16="http://schemas.microsoft.com/office/drawing/2014/main" id="{27E06431-BBB7-4E28-88F3-5B9494F77E0F}"/>
              </a:ext>
            </a:extLst>
          </p:cNvPr>
          <p:cNvPicPr>
            <a:picLocks noChangeAspect="1"/>
          </p:cNvPicPr>
          <p:nvPr/>
        </p:nvPicPr>
        <p:blipFill>
          <a:blip r:embed="rId2"/>
          <a:stretch>
            <a:fillRect/>
          </a:stretch>
        </p:blipFill>
        <p:spPr>
          <a:xfrm>
            <a:off x="2162528" y="857956"/>
            <a:ext cx="4548010" cy="3149597"/>
          </a:xfrm>
          <a:prstGeom prst="rect">
            <a:avLst/>
          </a:prstGeom>
        </p:spPr>
      </p:pic>
    </p:spTree>
    <p:extLst>
      <p:ext uri="{BB962C8B-B14F-4D97-AF65-F5344CB8AC3E}">
        <p14:creationId xmlns:p14="http://schemas.microsoft.com/office/powerpoint/2010/main" val="71437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Yasmim Oliveira da Silva 8ºC</a:t>
            </a:r>
          </a:p>
        </p:txBody>
      </p:sp>
      <p:sp>
        <p:nvSpPr>
          <p:cNvPr id="8" name="CaixaDeTexto 7">
            <a:extLst>
              <a:ext uri="{FF2B5EF4-FFF2-40B4-BE49-F238E27FC236}">
                <a16:creationId xmlns:a16="http://schemas.microsoft.com/office/drawing/2014/main" id="{C0258F14-2C59-46C9-BD60-5A17E58A07B7}"/>
              </a:ext>
            </a:extLst>
          </p:cNvPr>
          <p:cNvSpPr txBox="1"/>
          <p:nvPr/>
        </p:nvSpPr>
        <p:spPr>
          <a:xfrm>
            <a:off x="129822" y="3744028"/>
            <a:ext cx="8884356" cy="2308324"/>
          </a:xfrm>
          <a:prstGeom prst="rect">
            <a:avLst/>
          </a:prstGeom>
          <a:noFill/>
        </p:spPr>
        <p:txBody>
          <a:bodyPr wrap="square">
            <a:spAutoFit/>
          </a:bodyPr>
          <a:lstStyle/>
          <a:p>
            <a:pPr algn="just" rtl="0">
              <a:spcBef>
                <a:spcPts val="0"/>
              </a:spcBef>
              <a:spcAft>
                <a:spcPts val="0"/>
              </a:spcAft>
            </a:pPr>
            <a:r>
              <a:rPr lang="pt-BR" dirty="0">
                <a:latin typeface="Comic Sans MS" panose="030F0702030302020204" pitchFamily="66" charset="0"/>
              </a:rPr>
              <a:t>Protagonista dos famosos cachorros-quentes, a salsicha também costuma dar as caras em receitas de macarrão, arroz, torta, panqueca e até lasanha. Ela é prática de ser preparada e fácil de se combinar com diversos pratos, além de ser barata. Contudo, a salsicha não poderia ficar de fora da lista de alimentos não saudáveis, já que concentra altas doses de gordura saturada na sua composição. Ela, nada mais é, do que carne vermelha processada e condimentada. O problema é que para adquirir uma maior durabilidade, o produto também conta com muito sódio e aditivos químicos</a:t>
            </a:r>
          </a:p>
        </p:txBody>
      </p:sp>
      <p:pic>
        <p:nvPicPr>
          <p:cNvPr id="3" name="Imagem 2">
            <a:extLst>
              <a:ext uri="{FF2B5EF4-FFF2-40B4-BE49-F238E27FC236}">
                <a16:creationId xmlns:a16="http://schemas.microsoft.com/office/drawing/2014/main" id="{F6CE5E52-9CA2-42BB-B445-77EBD0651DAB}"/>
              </a:ext>
            </a:extLst>
          </p:cNvPr>
          <p:cNvPicPr>
            <a:picLocks noChangeAspect="1"/>
          </p:cNvPicPr>
          <p:nvPr/>
        </p:nvPicPr>
        <p:blipFill>
          <a:blip r:embed="rId2"/>
          <a:stretch>
            <a:fillRect/>
          </a:stretch>
        </p:blipFill>
        <p:spPr>
          <a:xfrm>
            <a:off x="2630311" y="959555"/>
            <a:ext cx="3149600" cy="2562577"/>
          </a:xfrm>
          <a:prstGeom prst="rect">
            <a:avLst/>
          </a:prstGeom>
        </p:spPr>
      </p:pic>
    </p:spTree>
    <p:extLst>
      <p:ext uri="{BB962C8B-B14F-4D97-AF65-F5344CB8AC3E}">
        <p14:creationId xmlns:p14="http://schemas.microsoft.com/office/powerpoint/2010/main" val="170696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dirty="0">
                <a:latin typeface="Tahoma" panose="020B0604030504040204" pitchFamily="34" charset="0"/>
                <a:ea typeface="Tahoma" panose="020B0604030504040204" pitchFamily="34" charset="0"/>
                <a:cs typeface="Arial" panose="020B0604020202020204" pitchFamily="34" charset="0"/>
              </a:rPr>
              <a:t>Letícia Araújo n°21 9°B</a:t>
            </a:r>
            <a:endParaRPr lang="pt-BR" dirty="0"/>
          </a:p>
        </p:txBody>
      </p:sp>
      <p:pic>
        <p:nvPicPr>
          <p:cNvPr id="7" name="Espaço Reservado para Conteúdo 6">
            <a:extLst>
              <a:ext uri="{FF2B5EF4-FFF2-40B4-BE49-F238E27FC236}">
                <a16:creationId xmlns:a16="http://schemas.microsoft.com/office/drawing/2014/main" id="{93D19634-A5FD-4F94-B529-96A2DE0F2A10}"/>
              </a:ext>
            </a:extLst>
          </p:cNvPr>
          <p:cNvPicPr>
            <a:picLocks noGrp="1" noChangeAspect="1"/>
          </p:cNvPicPr>
          <p:nvPr>
            <p:ph idx="1"/>
          </p:nvPr>
        </p:nvPicPr>
        <p:blipFill>
          <a:blip r:embed="rId2"/>
          <a:stretch>
            <a:fillRect/>
          </a:stretch>
        </p:blipFill>
        <p:spPr>
          <a:xfrm>
            <a:off x="1828801" y="1456267"/>
            <a:ext cx="5520266" cy="4933244"/>
          </a:xfrm>
          <a:prstGeom prst="rect">
            <a:avLst/>
          </a:prstGeom>
        </p:spPr>
      </p:pic>
    </p:spTree>
    <p:extLst>
      <p:ext uri="{BB962C8B-B14F-4D97-AF65-F5344CB8AC3E}">
        <p14:creationId xmlns:p14="http://schemas.microsoft.com/office/powerpoint/2010/main" val="55014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Sara Ferreira 9ºC</a:t>
            </a:r>
          </a:p>
        </p:txBody>
      </p:sp>
      <p:sp>
        <p:nvSpPr>
          <p:cNvPr id="8" name="CaixaDeTexto 7">
            <a:extLst>
              <a:ext uri="{FF2B5EF4-FFF2-40B4-BE49-F238E27FC236}">
                <a16:creationId xmlns:a16="http://schemas.microsoft.com/office/drawing/2014/main" id="{C0258F14-2C59-46C9-BD60-5A17E58A07B7}"/>
              </a:ext>
            </a:extLst>
          </p:cNvPr>
          <p:cNvSpPr txBox="1"/>
          <p:nvPr/>
        </p:nvSpPr>
        <p:spPr>
          <a:xfrm>
            <a:off x="129822" y="4128361"/>
            <a:ext cx="8884356" cy="1754326"/>
          </a:xfrm>
          <a:prstGeom prst="rect">
            <a:avLst/>
          </a:prstGeom>
          <a:noFill/>
        </p:spPr>
        <p:txBody>
          <a:bodyPr wrap="square">
            <a:spAutoFit/>
          </a:bodyPr>
          <a:lstStyle/>
          <a:p>
            <a:pPr algn="just" rtl="0">
              <a:spcBef>
                <a:spcPts val="0"/>
              </a:spcBef>
              <a:spcAft>
                <a:spcPts val="0"/>
              </a:spcAft>
            </a:pPr>
            <a:r>
              <a:rPr lang="pt-BR" dirty="0">
                <a:latin typeface="Comic Sans MS" panose="030F0702030302020204" pitchFamily="66" charset="0"/>
              </a:rPr>
              <a:t>Além do excesso de açúcar, os biscoitos recheados ainda contêm muita gordura</a:t>
            </a:r>
          </a:p>
          <a:p>
            <a:pPr algn="just" rtl="0">
              <a:spcBef>
                <a:spcPts val="0"/>
              </a:spcBef>
              <a:spcAft>
                <a:spcPts val="0"/>
              </a:spcAft>
            </a:pPr>
            <a:r>
              <a:rPr lang="pt-BR" dirty="0">
                <a:latin typeface="Comic Sans MS" panose="030F0702030302020204" pitchFamily="66" charset="0"/>
              </a:rPr>
              <a:t>saturada, o que favorece o aumento do LDL (o “colesterol ruim”) e a diminuição do</a:t>
            </a:r>
          </a:p>
          <a:p>
            <a:pPr algn="just" rtl="0">
              <a:spcBef>
                <a:spcPts val="0"/>
              </a:spcBef>
              <a:spcAft>
                <a:spcPts val="0"/>
              </a:spcAft>
            </a:pPr>
            <a:r>
              <a:rPr lang="pt-BR" dirty="0">
                <a:latin typeface="Comic Sans MS" panose="030F0702030302020204" pitchFamily="66" charset="0"/>
              </a:rPr>
              <a:t>HDL, considerado bom. O desequilíbrio nas taxas de colesterol é fator de risco para o surgimento de doenças cardiovasculares graves. E, para completar, os aditivos usados para dar cor a essas bolachas também são prejudiciais à saúde e estão associados a hiperatividade e déficit de atenção.</a:t>
            </a:r>
          </a:p>
        </p:txBody>
      </p:sp>
      <p:pic>
        <p:nvPicPr>
          <p:cNvPr id="5" name="Imagem 4">
            <a:extLst>
              <a:ext uri="{FF2B5EF4-FFF2-40B4-BE49-F238E27FC236}">
                <a16:creationId xmlns:a16="http://schemas.microsoft.com/office/drawing/2014/main" id="{9AD9DC71-1EA5-4F4C-8BD6-4CA4FCACE879}"/>
              </a:ext>
            </a:extLst>
          </p:cNvPr>
          <p:cNvPicPr>
            <a:picLocks noChangeAspect="1"/>
          </p:cNvPicPr>
          <p:nvPr/>
        </p:nvPicPr>
        <p:blipFill>
          <a:blip r:embed="rId2"/>
          <a:stretch>
            <a:fillRect/>
          </a:stretch>
        </p:blipFill>
        <p:spPr>
          <a:xfrm>
            <a:off x="3007783" y="1614311"/>
            <a:ext cx="2857500" cy="1968815"/>
          </a:xfrm>
          <a:prstGeom prst="rect">
            <a:avLst/>
          </a:prstGeom>
        </p:spPr>
      </p:pic>
    </p:spTree>
    <p:extLst>
      <p:ext uri="{BB962C8B-B14F-4D97-AF65-F5344CB8AC3E}">
        <p14:creationId xmlns:p14="http://schemas.microsoft.com/office/powerpoint/2010/main" val="328989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Clara Georgia 8ºB</a:t>
            </a:r>
          </a:p>
        </p:txBody>
      </p:sp>
      <p:pic>
        <p:nvPicPr>
          <p:cNvPr id="4098" name="Picture 2">
            <a:extLst>
              <a:ext uri="{FF2B5EF4-FFF2-40B4-BE49-F238E27FC236}">
                <a16:creationId xmlns:a16="http://schemas.microsoft.com/office/drawing/2014/main" id="{5AC48CAE-089C-4B3E-9B48-661F798CB3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644" y="1151467"/>
            <a:ext cx="5102578" cy="20320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D98FA6D3-1594-4667-92EF-E432B34D5406}"/>
              </a:ext>
            </a:extLst>
          </p:cNvPr>
          <p:cNvSpPr txBox="1"/>
          <p:nvPr/>
        </p:nvSpPr>
        <p:spPr>
          <a:xfrm>
            <a:off x="316089" y="3429000"/>
            <a:ext cx="7958668" cy="3139321"/>
          </a:xfrm>
          <a:prstGeom prst="rect">
            <a:avLst/>
          </a:prstGeom>
          <a:noFill/>
        </p:spPr>
        <p:txBody>
          <a:bodyPr wrap="square">
            <a:spAutoFit/>
          </a:bodyPr>
          <a:lstStyle/>
          <a:p>
            <a:pPr algn="just"/>
            <a:r>
              <a:rPr lang="pt-BR" dirty="0">
                <a:latin typeface="Comic Sans MS" panose="030F0702030302020204" pitchFamily="66" charset="0"/>
              </a:rPr>
              <a:t>Como todos os alimentos que são ingeridos em excesso, a carne vermelha não é diferente, porém a maioria dos brasileiros comem carne todos os dias sem saber dos seus malefícios a saúde.</a:t>
            </a:r>
          </a:p>
          <a:p>
            <a:pPr algn="just"/>
            <a:r>
              <a:rPr lang="pt-BR" dirty="0">
                <a:latin typeface="Comic Sans MS" panose="030F0702030302020204" pitchFamily="66" charset="0"/>
              </a:rPr>
              <a:t>  A carne atualmente virou um alimento de ostentação, se não há carne no prato a comida é considerada pobre, mas a carne vermelha consumida diariamente pode aumentar doenças cardiovasculares e também aumenta em 13% as chances de desenvolver câncer.</a:t>
            </a:r>
          </a:p>
          <a:p>
            <a:pPr algn="just"/>
            <a:r>
              <a:rPr lang="pt-BR" dirty="0">
                <a:latin typeface="Comic Sans MS" panose="030F0702030302020204" pitchFamily="66" charset="0"/>
              </a:rPr>
              <a:t>  Fora os danos a saúde temos o meio ambiente, a criação de gado está fortemente associada ao desmatamento na Amazônia, por conta do consumo diário e da ganância do homem o meio ambiente também tem sofrido tanto quanto a nossa saúde.</a:t>
            </a:r>
          </a:p>
        </p:txBody>
      </p:sp>
    </p:spTree>
    <p:extLst>
      <p:ext uri="{BB962C8B-B14F-4D97-AF65-F5344CB8AC3E}">
        <p14:creationId xmlns:p14="http://schemas.microsoft.com/office/powerpoint/2010/main" val="238950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Sarah Silva Alves 8ºC</a:t>
            </a:r>
          </a:p>
        </p:txBody>
      </p:sp>
      <p:pic>
        <p:nvPicPr>
          <p:cNvPr id="4" name="Espaço Reservado para Conteúdo 3">
            <a:extLst>
              <a:ext uri="{FF2B5EF4-FFF2-40B4-BE49-F238E27FC236}">
                <a16:creationId xmlns:a16="http://schemas.microsoft.com/office/drawing/2014/main" id="{D925BC89-44A7-4325-A9F3-35C2CB267070}"/>
              </a:ext>
            </a:extLst>
          </p:cNvPr>
          <p:cNvPicPr>
            <a:picLocks noGrp="1" noChangeAspect="1"/>
          </p:cNvPicPr>
          <p:nvPr>
            <p:ph idx="1"/>
          </p:nvPr>
        </p:nvPicPr>
        <p:blipFill>
          <a:blip r:embed="rId2"/>
          <a:stretch>
            <a:fillRect/>
          </a:stretch>
        </p:blipFill>
        <p:spPr>
          <a:xfrm>
            <a:off x="2652890" y="1151467"/>
            <a:ext cx="4301066" cy="2156177"/>
          </a:xfrm>
          <a:prstGeom prst="rect">
            <a:avLst/>
          </a:prstGeom>
        </p:spPr>
      </p:pic>
      <p:sp>
        <p:nvSpPr>
          <p:cNvPr id="8" name="CaixaDeTexto 7">
            <a:extLst>
              <a:ext uri="{FF2B5EF4-FFF2-40B4-BE49-F238E27FC236}">
                <a16:creationId xmlns:a16="http://schemas.microsoft.com/office/drawing/2014/main" id="{0C5B460F-FF40-4589-B924-C77C1E64C2DF}"/>
              </a:ext>
            </a:extLst>
          </p:cNvPr>
          <p:cNvSpPr txBox="1"/>
          <p:nvPr/>
        </p:nvSpPr>
        <p:spPr>
          <a:xfrm>
            <a:off x="316088" y="3635023"/>
            <a:ext cx="8500533" cy="3252210"/>
          </a:xfrm>
          <a:prstGeom prst="rect">
            <a:avLst/>
          </a:prstGeom>
          <a:noFill/>
        </p:spPr>
        <p:txBody>
          <a:bodyPr wrap="square">
            <a:spAutoFit/>
          </a:bodyPr>
          <a:lstStyle/>
          <a:p>
            <a:pPr algn="l"/>
            <a:r>
              <a:rPr lang="pt-BR" b="0" i="0" u="sng" dirty="0">
                <a:effectLst/>
                <a:latin typeface="Comic Sans MS" panose="030F0702030302020204" pitchFamily="66" charset="0"/>
              </a:rPr>
              <a:t>SORVETE</a:t>
            </a:r>
            <a:endParaRPr lang="pt-BR" b="0" i="0" dirty="0">
              <a:effectLst/>
              <a:latin typeface="Comic Sans MS" panose="030F0702030302020204" pitchFamily="66" charset="0"/>
            </a:endParaRPr>
          </a:p>
          <a:p>
            <a:pPr algn="just"/>
            <a:r>
              <a:rPr lang="pt-BR" b="0" i="0" dirty="0">
                <a:effectLst/>
                <a:latin typeface="Comic Sans MS" panose="030F0702030302020204" pitchFamily="66" charset="0"/>
              </a:rPr>
              <a:t>Os sorvetes são cheios de calorias, gorduras ruins, açúcar, corantes sintéticos, conservantes, emulsificantes e outros ingredientes prejudiciais. A grande quantidade de açúcar, antes de tudo, pode ser muito perigosa. Ela causa o endurecimento de artérias, diabetes e mais. Em crianças, isso pode levar a hiperatividade e perda de concentração. Os sorvetes são alimentos não saudáveis que podem até ser viciantes, são cheios de aditivos. Um desses aditivos é o piperonal, que é usado no lugar da baunilha. Piperonal também é usado para tratar piolhos! Então, ao invés de comer um sorvete da próxima vez, escolha um frozen iogurte – um substituto mais saudável que não compromete o sabor.</a:t>
            </a:r>
          </a:p>
        </p:txBody>
      </p:sp>
    </p:spTree>
    <p:extLst>
      <p:ext uri="{BB962C8B-B14F-4D97-AF65-F5344CB8AC3E}">
        <p14:creationId xmlns:p14="http://schemas.microsoft.com/office/powerpoint/2010/main" val="38403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Giovanna Ferreira Nunes 8ºA</a:t>
            </a:r>
          </a:p>
        </p:txBody>
      </p:sp>
      <p:sp>
        <p:nvSpPr>
          <p:cNvPr id="8" name="CaixaDeTexto 7">
            <a:extLst>
              <a:ext uri="{FF2B5EF4-FFF2-40B4-BE49-F238E27FC236}">
                <a16:creationId xmlns:a16="http://schemas.microsoft.com/office/drawing/2014/main" id="{0C5B460F-FF40-4589-B924-C77C1E64C2DF}"/>
              </a:ext>
            </a:extLst>
          </p:cNvPr>
          <p:cNvSpPr txBox="1"/>
          <p:nvPr/>
        </p:nvSpPr>
        <p:spPr>
          <a:xfrm>
            <a:off x="316087" y="3635024"/>
            <a:ext cx="8308623" cy="3139321"/>
          </a:xfrm>
          <a:prstGeom prst="rect">
            <a:avLst/>
          </a:prstGeom>
          <a:noFill/>
        </p:spPr>
        <p:txBody>
          <a:bodyPr wrap="square">
            <a:spAutoFit/>
          </a:bodyPr>
          <a:lstStyle/>
          <a:p>
            <a:pPr algn="just"/>
            <a:r>
              <a:rPr lang="pt-BR" dirty="0">
                <a:latin typeface="Comic Sans MS" panose="030F0702030302020204" pitchFamily="66" charset="0"/>
              </a:rPr>
              <a:t>Devido ao alto teor de carboidrato e sódio, podem provocar sensação de inchaço, tem alto teor de gordura trans (essa gordura aumenta o prazo de validade do produto), a qualidade dessa gordura, pode aumentar o colesterol ruim e diminuir o bom. O carboidrato representado pela farinha branca, que está na formulação de todas as bolachas, com ou sem recheio são pobres em fibras, o ingrediente causa efeitos como aumento de peso e prisão de ventre. Quem come muita bolacha leva ‘de brinde’ um alto consumo de sódio e muitas, muitas calorias. Um pacote tem o equivalente a cerca de mil calorias, então é bom comer com moderação. Além do aumento de peso, favorece o surgimento de doenças crônicas devido a grande quantidade de radicais livres em sua composição.</a:t>
            </a:r>
            <a:endParaRPr lang="pt-BR" b="0" i="0" dirty="0">
              <a:effectLst/>
              <a:latin typeface="Comic Sans MS" panose="030F0702030302020204" pitchFamily="66" charset="0"/>
            </a:endParaRPr>
          </a:p>
        </p:txBody>
      </p:sp>
      <p:pic>
        <p:nvPicPr>
          <p:cNvPr id="6" name="Espaço Reservado para Conteúdo 5">
            <a:extLst>
              <a:ext uri="{FF2B5EF4-FFF2-40B4-BE49-F238E27FC236}">
                <a16:creationId xmlns:a16="http://schemas.microsoft.com/office/drawing/2014/main" id="{172B3F2D-1861-426A-AA68-3CCD041A675D}"/>
              </a:ext>
            </a:extLst>
          </p:cNvPr>
          <p:cNvPicPr>
            <a:picLocks noGrp="1" noChangeAspect="1"/>
          </p:cNvPicPr>
          <p:nvPr>
            <p:ph idx="1"/>
          </p:nvPr>
        </p:nvPicPr>
        <p:blipFill>
          <a:blip r:embed="rId2"/>
          <a:stretch>
            <a:fillRect/>
          </a:stretch>
        </p:blipFill>
        <p:spPr>
          <a:xfrm>
            <a:off x="2381956" y="1207911"/>
            <a:ext cx="4425244" cy="2050433"/>
          </a:xfrm>
          <a:prstGeom prst="rect">
            <a:avLst/>
          </a:prstGeom>
        </p:spPr>
      </p:pic>
    </p:spTree>
    <p:extLst>
      <p:ext uri="{BB962C8B-B14F-4D97-AF65-F5344CB8AC3E}">
        <p14:creationId xmlns:p14="http://schemas.microsoft.com/office/powerpoint/2010/main" val="75934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Kamila Ferreira da Silva 8ºC</a:t>
            </a:r>
            <a:endParaRPr lang="pt-BR"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Espaço Reservado para Conteúdo 3">
            <a:extLst>
              <a:ext uri="{FF2B5EF4-FFF2-40B4-BE49-F238E27FC236}">
                <a16:creationId xmlns:a16="http://schemas.microsoft.com/office/drawing/2014/main" id="{DA8A2E49-AE05-470C-8D77-D64CABF7E732}"/>
              </a:ext>
            </a:extLst>
          </p:cNvPr>
          <p:cNvPicPr>
            <a:picLocks noGrp="1" noChangeAspect="1"/>
          </p:cNvPicPr>
          <p:nvPr>
            <p:ph idx="1"/>
          </p:nvPr>
        </p:nvPicPr>
        <p:blipFill>
          <a:blip r:embed="rId2"/>
          <a:stretch>
            <a:fillRect/>
          </a:stretch>
        </p:blipFill>
        <p:spPr>
          <a:xfrm>
            <a:off x="2370667" y="1185333"/>
            <a:ext cx="4639733" cy="2243667"/>
          </a:xfrm>
          <a:prstGeom prst="rect">
            <a:avLst/>
          </a:prstGeom>
        </p:spPr>
      </p:pic>
      <p:sp>
        <p:nvSpPr>
          <p:cNvPr id="8" name="CaixaDeTexto 7">
            <a:extLst>
              <a:ext uri="{FF2B5EF4-FFF2-40B4-BE49-F238E27FC236}">
                <a16:creationId xmlns:a16="http://schemas.microsoft.com/office/drawing/2014/main" id="{BD056F96-99FE-4177-ACB3-0199132933E3}"/>
              </a:ext>
            </a:extLst>
          </p:cNvPr>
          <p:cNvSpPr txBox="1"/>
          <p:nvPr/>
        </p:nvSpPr>
        <p:spPr>
          <a:xfrm>
            <a:off x="2458155" y="3428999"/>
            <a:ext cx="5082823" cy="369332"/>
          </a:xfrm>
          <a:prstGeom prst="rect">
            <a:avLst/>
          </a:prstGeom>
          <a:noFill/>
        </p:spPr>
        <p:txBody>
          <a:bodyPr wrap="square">
            <a:spAutoFit/>
          </a:bodyPr>
          <a:lstStyle/>
          <a:p>
            <a:pPr algn="l"/>
            <a:r>
              <a:rPr lang="pt-BR" b="0" i="0" dirty="0">
                <a:solidFill>
                  <a:srgbClr val="355065"/>
                </a:solidFill>
                <a:effectLst/>
                <a:latin typeface="Lato"/>
              </a:rPr>
              <a:t>               </a:t>
            </a:r>
            <a:r>
              <a:rPr lang="pt-BR" b="1" i="0" dirty="0">
                <a:solidFill>
                  <a:srgbClr val="355065"/>
                </a:solidFill>
                <a:effectLst/>
                <a:latin typeface="Lato"/>
              </a:rPr>
              <a:t>Pipoca de micro-ondas</a:t>
            </a:r>
          </a:p>
        </p:txBody>
      </p:sp>
      <p:sp>
        <p:nvSpPr>
          <p:cNvPr id="10" name="CaixaDeTexto 9">
            <a:extLst>
              <a:ext uri="{FF2B5EF4-FFF2-40B4-BE49-F238E27FC236}">
                <a16:creationId xmlns:a16="http://schemas.microsoft.com/office/drawing/2014/main" id="{DDED1E81-3781-46E3-8FD3-DC21140C80A7}"/>
              </a:ext>
            </a:extLst>
          </p:cNvPr>
          <p:cNvSpPr txBox="1"/>
          <p:nvPr/>
        </p:nvSpPr>
        <p:spPr>
          <a:xfrm>
            <a:off x="451556" y="3798331"/>
            <a:ext cx="8003821" cy="2031325"/>
          </a:xfrm>
          <a:prstGeom prst="rect">
            <a:avLst/>
          </a:prstGeom>
          <a:noFill/>
        </p:spPr>
        <p:txBody>
          <a:bodyPr wrap="square">
            <a:spAutoFit/>
          </a:bodyPr>
          <a:lstStyle/>
          <a:p>
            <a:pPr algn="just"/>
            <a:r>
              <a:rPr lang="pt-BR" b="0" i="0" dirty="0">
                <a:effectLst/>
                <a:latin typeface="Comic Sans MS" panose="030F0702030302020204" pitchFamily="66" charset="0"/>
              </a:rPr>
              <a:t>Praticamente todos os componentes da pipoca de micro-ondas fazem mal à saúde. Ela contém grãos de milho geneticamente modificados, sal processado e produtos químicos utilizados para conservar o sabor – uma combinação que a torna um dos alimentos mais prejudicais ao organismo.</a:t>
            </a:r>
          </a:p>
          <a:p>
            <a:pPr algn="just"/>
            <a:r>
              <a:rPr lang="pt-BR" b="0" i="0" dirty="0">
                <a:effectLst/>
                <a:latin typeface="Comic Sans MS" panose="030F0702030302020204" pitchFamily="66" charset="0"/>
              </a:rPr>
              <a:t>Estudos mostram que alguns produtos químicos presentes na embalagem se vaporizam e migram para a pipoca. Estes tóxicos vão se acumulando no corpo e podem ficar no organismo durante muitos anos.</a:t>
            </a:r>
          </a:p>
        </p:txBody>
      </p:sp>
    </p:spTree>
    <p:extLst>
      <p:ext uri="{BB962C8B-B14F-4D97-AF65-F5344CB8AC3E}">
        <p14:creationId xmlns:p14="http://schemas.microsoft.com/office/powerpoint/2010/main" val="16413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F39A-46CD-428B-8B5F-999326B4D89D}"/>
              </a:ext>
            </a:extLst>
          </p:cNvPr>
          <p:cNvSpPr>
            <a:spLocks noGrp="1"/>
          </p:cNvSpPr>
          <p:nvPr>
            <p:ph type="title"/>
          </p:nvPr>
        </p:nvSpPr>
        <p:spPr>
          <a:xfrm>
            <a:off x="316088" y="365126"/>
            <a:ext cx="9513711" cy="549275"/>
          </a:xfrm>
        </p:spPr>
        <p:txBody>
          <a:bodyPr>
            <a:normAutofit/>
          </a:bodyPr>
          <a:lstStyle/>
          <a:p>
            <a:r>
              <a:rPr lang="pt-BR" sz="1800" dirty="0" err="1">
                <a:latin typeface="Tahoma" panose="020B0604030504040204" pitchFamily="34" charset="0"/>
                <a:ea typeface="Tahoma" panose="020B0604030504040204" pitchFamily="34" charset="0"/>
                <a:cs typeface="Arial" panose="020B0604020202020204" pitchFamily="34" charset="0"/>
              </a:rPr>
              <a:t>Yngrid</a:t>
            </a:r>
            <a:r>
              <a:rPr lang="pt-BR" sz="1800" dirty="0">
                <a:latin typeface="Tahoma" panose="020B0604030504040204" pitchFamily="34" charset="0"/>
                <a:ea typeface="Tahoma" panose="020B0604030504040204" pitchFamily="34" charset="0"/>
                <a:cs typeface="Arial" panose="020B0604020202020204" pitchFamily="34" charset="0"/>
              </a:rPr>
              <a:t> Cardoso 9ºC</a:t>
            </a:r>
            <a:endParaRPr lang="pt-BR" dirty="0"/>
          </a:p>
        </p:txBody>
      </p:sp>
      <p:pic>
        <p:nvPicPr>
          <p:cNvPr id="4" name="image1.gif">
            <a:extLst>
              <a:ext uri="{FF2B5EF4-FFF2-40B4-BE49-F238E27FC236}">
                <a16:creationId xmlns:a16="http://schemas.microsoft.com/office/drawing/2014/main" id="{E504A26B-F043-4FF8-990F-28BF8AA68759}"/>
              </a:ext>
            </a:extLst>
          </p:cNvPr>
          <p:cNvPicPr/>
          <p:nvPr/>
        </p:nvPicPr>
        <p:blipFill>
          <a:blip r:embed="rId2"/>
          <a:srcRect/>
          <a:stretch>
            <a:fillRect/>
          </a:stretch>
        </p:blipFill>
        <p:spPr>
          <a:xfrm>
            <a:off x="3315017" y="2343150"/>
            <a:ext cx="2513965" cy="2171700"/>
          </a:xfrm>
          <a:prstGeom prst="rect">
            <a:avLst/>
          </a:prstGeom>
          <a:ln/>
        </p:spPr>
      </p:pic>
      <p:sp>
        <p:nvSpPr>
          <p:cNvPr id="8" name="Espaço Reservado para Conteúdo 7">
            <a:extLst>
              <a:ext uri="{FF2B5EF4-FFF2-40B4-BE49-F238E27FC236}">
                <a16:creationId xmlns:a16="http://schemas.microsoft.com/office/drawing/2014/main" id="{B72301ED-091A-46E7-A71F-E04292248B52}"/>
              </a:ext>
            </a:extLst>
          </p:cNvPr>
          <p:cNvSpPr>
            <a:spLocks noGrp="1"/>
          </p:cNvSpPr>
          <p:nvPr>
            <p:ph idx="1"/>
          </p:nvPr>
        </p:nvSpPr>
        <p:spPr>
          <a:xfrm>
            <a:off x="628650" y="1693333"/>
            <a:ext cx="7886700" cy="4483630"/>
          </a:xfrm>
        </p:spPr>
        <p:txBody>
          <a:bodyPr/>
          <a:lstStyle/>
          <a:p>
            <a:pPr marL="0" indent="0">
              <a:buNone/>
            </a:pPr>
            <a:r>
              <a:rPr lang="pt-BR" dirty="0"/>
              <a:t>			       </a:t>
            </a:r>
            <a:r>
              <a:rPr lang="pt-BR" dirty="0">
                <a:solidFill>
                  <a:srgbClr val="FF0000"/>
                </a:solidFill>
              </a:rPr>
              <a:t>Bacon</a:t>
            </a:r>
          </a:p>
          <a:p>
            <a:endParaRPr lang="pt-BR" dirty="0"/>
          </a:p>
          <a:p>
            <a:endParaRPr lang="pt-BR" dirty="0"/>
          </a:p>
          <a:p>
            <a:pPr marL="0" indent="0">
              <a:buNone/>
            </a:pPr>
            <a:endParaRPr lang="pt-BR" dirty="0"/>
          </a:p>
          <a:p>
            <a:endParaRPr lang="pt-BR" dirty="0"/>
          </a:p>
          <a:p>
            <a:endParaRPr lang="pt-BR" dirty="0"/>
          </a:p>
          <a:p>
            <a:r>
              <a:rPr lang="pt-BR" sz="1800" dirty="0">
                <a:effectLst/>
                <a:latin typeface="Comic Sans MS" panose="030F0702030302020204" pitchFamily="66" charset="0"/>
                <a:ea typeface="Arial" panose="020B0604020202020204" pitchFamily="34" charset="0"/>
              </a:rPr>
              <a:t>O bacon é um alimento que não é saudável pois pode aumentar o risco de câncer de intestino ou até mesmo desencadear a doença.</a:t>
            </a:r>
            <a:endParaRPr lang="pt-BR" sz="1800" dirty="0">
              <a:effectLst/>
              <a:latin typeface="Arial" panose="020B0604020202020204" pitchFamily="34" charset="0"/>
              <a:ea typeface="Arial" panose="020B0604020202020204" pitchFamily="34" charset="0"/>
            </a:endParaRPr>
          </a:p>
          <a:p>
            <a:endParaRPr lang="pt-BR" dirty="0"/>
          </a:p>
        </p:txBody>
      </p:sp>
    </p:spTree>
    <p:extLst>
      <p:ext uri="{BB962C8B-B14F-4D97-AF65-F5344CB8AC3E}">
        <p14:creationId xmlns:p14="http://schemas.microsoft.com/office/powerpoint/2010/main" val="405137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dirty="0">
                <a:latin typeface="Tahoma" panose="020B0604030504040204" pitchFamily="34" charset="0"/>
                <a:ea typeface="Tahoma" panose="020B0604030504040204" pitchFamily="34" charset="0"/>
                <a:cs typeface="Tahoma" panose="020B0604030504040204" pitchFamily="34" charset="0"/>
              </a:rPr>
              <a:t>Kaue Alves 8ºD</a:t>
            </a:r>
          </a:p>
        </p:txBody>
      </p:sp>
      <p:pic>
        <p:nvPicPr>
          <p:cNvPr id="4" name="Espaço Reservado para Conteúdo 3">
            <a:extLst>
              <a:ext uri="{FF2B5EF4-FFF2-40B4-BE49-F238E27FC236}">
                <a16:creationId xmlns:a16="http://schemas.microsoft.com/office/drawing/2014/main" id="{E12953D8-D193-4DA9-B87E-FA572B5A95F4}"/>
              </a:ext>
            </a:extLst>
          </p:cNvPr>
          <p:cNvPicPr>
            <a:picLocks noGrp="1" noChangeAspect="1"/>
          </p:cNvPicPr>
          <p:nvPr>
            <p:ph idx="1"/>
          </p:nvPr>
        </p:nvPicPr>
        <p:blipFill>
          <a:blip r:embed="rId2"/>
          <a:stretch>
            <a:fillRect/>
          </a:stretch>
        </p:blipFill>
        <p:spPr>
          <a:xfrm>
            <a:off x="2389443" y="1219200"/>
            <a:ext cx="4365114" cy="2051211"/>
          </a:xfrm>
          <a:prstGeom prst="rect">
            <a:avLst/>
          </a:prstGeom>
        </p:spPr>
      </p:pic>
      <p:sp>
        <p:nvSpPr>
          <p:cNvPr id="8" name="CaixaDeTexto 7">
            <a:extLst>
              <a:ext uri="{FF2B5EF4-FFF2-40B4-BE49-F238E27FC236}">
                <a16:creationId xmlns:a16="http://schemas.microsoft.com/office/drawing/2014/main" id="{C65294DF-1AB3-4B86-94DE-3CE7C0A432F7}"/>
              </a:ext>
            </a:extLst>
          </p:cNvPr>
          <p:cNvSpPr txBox="1"/>
          <p:nvPr/>
        </p:nvSpPr>
        <p:spPr>
          <a:xfrm>
            <a:off x="936978" y="3629124"/>
            <a:ext cx="7010400" cy="2747227"/>
          </a:xfrm>
          <a:prstGeom prst="rect">
            <a:avLst/>
          </a:prstGeom>
          <a:noFill/>
        </p:spPr>
        <p:txBody>
          <a:bodyPr wrap="square">
            <a:spAutoFit/>
          </a:bodyPr>
          <a:lstStyle/>
          <a:p>
            <a:pPr algn="just">
              <a:lnSpc>
                <a:spcPct val="115000"/>
              </a:lnSpc>
              <a:spcAft>
                <a:spcPts val="1000"/>
              </a:spcAft>
            </a:pPr>
            <a:r>
              <a:rPr lang="pt-BR" sz="1800" dirty="0">
                <a:effectLst/>
                <a:latin typeface="Comic Sans MS" panose="030F0702030302020204" pitchFamily="66" charset="0"/>
                <a:ea typeface="Calibri" panose="020F0502020204030204" pitchFamily="34" charset="0"/>
                <a:cs typeface="Times New Roman" panose="02020603050405020304" pitchFamily="18" charset="0"/>
              </a:rPr>
              <a:t>Comer  muito chocolate pode fazer mal e por conter altas fontes energéticas, pode engordar, pode causar entupimento das artérias e causar doenças cárdio vasculares, além disso o açúcar dos chocolates podem causar caries nos dentes. </a:t>
            </a:r>
          </a:p>
          <a:p>
            <a:pPr algn="just">
              <a:lnSpc>
                <a:spcPct val="115000"/>
              </a:lnSpc>
              <a:spcAft>
                <a:spcPts val="1000"/>
              </a:spcAft>
            </a:pPr>
            <a:r>
              <a:rPr lang="pt-BR" sz="1800" dirty="0">
                <a:solidFill>
                  <a:srgbClr val="000000"/>
                </a:solidFill>
                <a:effectLst/>
                <a:latin typeface="Comic Sans MS" panose="030F0702030302020204" pitchFamily="66" charset="0"/>
                <a:ea typeface="Times New Roman" panose="02020603050405020304" pitchFamily="18" charset="0"/>
              </a:rPr>
              <a:t>O consumo excessivo do chocolate também pode causar distúrbios gastrointestinais, como a diarreia. A recomendação dos nutricionistas é não ultrapassar o consumo de 30g diárias de chocolate.</a:t>
            </a:r>
            <a:endParaRPr lang="pt-BR" sz="16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45051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EB1A9-830A-4150-9D41-EC275010F8BE}"/>
              </a:ext>
            </a:extLst>
          </p:cNvPr>
          <p:cNvSpPr>
            <a:spLocks noGrp="1"/>
          </p:cNvSpPr>
          <p:nvPr>
            <p:ph type="title"/>
          </p:nvPr>
        </p:nvSpPr>
        <p:spPr>
          <a:xfrm>
            <a:off x="628650" y="365127"/>
            <a:ext cx="7886700" cy="492830"/>
          </a:xfrm>
        </p:spPr>
        <p:txBody>
          <a:bodyPr>
            <a:normAutofit/>
          </a:bodyPr>
          <a:lstStyle/>
          <a:p>
            <a:r>
              <a:rPr lang="pt-BR" sz="1800" i="0" dirty="0">
                <a:solidFill>
                  <a:srgbClr val="3A3A3A"/>
                </a:solidFill>
                <a:effectLst/>
                <a:latin typeface="Tahoma" panose="020B0604030504040204" pitchFamily="34" charset="0"/>
                <a:ea typeface="Tahoma" panose="020B0604030504040204" pitchFamily="34" charset="0"/>
                <a:cs typeface="Tahoma" panose="020B0604030504040204" pitchFamily="34" charset="0"/>
              </a:rPr>
              <a:t>Kauany Esthefany da Silva 8ºD </a:t>
            </a:r>
            <a:endParaRPr lang="pt-BR" sz="1800" dirty="0">
              <a:latin typeface="Tahoma" panose="020B0604030504040204" pitchFamily="34" charset="0"/>
              <a:ea typeface="Tahoma" panose="020B0604030504040204" pitchFamily="34" charset="0"/>
              <a:cs typeface="Tahoma" panose="020B0604030504040204" pitchFamily="34" charset="0"/>
            </a:endParaRPr>
          </a:p>
        </p:txBody>
      </p:sp>
      <p:pic>
        <p:nvPicPr>
          <p:cNvPr id="6" name="Imagem 5">
            <a:extLst>
              <a:ext uri="{FF2B5EF4-FFF2-40B4-BE49-F238E27FC236}">
                <a16:creationId xmlns:a16="http://schemas.microsoft.com/office/drawing/2014/main" id="{762D1238-CDC2-41E1-B347-EDC57AA02C04}"/>
              </a:ext>
            </a:extLst>
          </p:cNvPr>
          <p:cNvPicPr>
            <a:picLocks noChangeAspect="1"/>
          </p:cNvPicPr>
          <p:nvPr/>
        </p:nvPicPr>
        <p:blipFill>
          <a:blip r:embed="rId2"/>
          <a:stretch>
            <a:fillRect/>
          </a:stretch>
        </p:blipFill>
        <p:spPr>
          <a:xfrm>
            <a:off x="3160889" y="857957"/>
            <a:ext cx="3194755" cy="3612443"/>
          </a:xfrm>
          <a:prstGeom prst="rect">
            <a:avLst/>
          </a:prstGeom>
        </p:spPr>
      </p:pic>
      <p:sp>
        <p:nvSpPr>
          <p:cNvPr id="9" name="CaixaDeTexto 8">
            <a:extLst>
              <a:ext uri="{FF2B5EF4-FFF2-40B4-BE49-F238E27FC236}">
                <a16:creationId xmlns:a16="http://schemas.microsoft.com/office/drawing/2014/main" id="{5A297E2F-7901-483D-BFC3-8BDF840D2909}"/>
              </a:ext>
            </a:extLst>
          </p:cNvPr>
          <p:cNvSpPr txBox="1"/>
          <p:nvPr/>
        </p:nvSpPr>
        <p:spPr>
          <a:xfrm>
            <a:off x="462844" y="4730044"/>
            <a:ext cx="8405989" cy="2031325"/>
          </a:xfrm>
          <a:prstGeom prst="rect">
            <a:avLst/>
          </a:prstGeom>
          <a:noFill/>
        </p:spPr>
        <p:txBody>
          <a:bodyPr wrap="square">
            <a:spAutoFit/>
          </a:bodyPr>
          <a:lstStyle/>
          <a:p>
            <a:pPr algn="just"/>
            <a:r>
              <a:rPr lang="pt-BR" b="0" i="0" dirty="0">
                <a:solidFill>
                  <a:srgbClr val="222222"/>
                </a:solidFill>
                <a:effectLst/>
                <a:latin typeface="Comic Sans MS" panose="030F0702030302020204" pitchFamily="66" charset="0"/>
              </a:rPr>
              <a:t>Refrigerantes possuem tudo de ruim que você possa imaginar. Têm muito açúcar, conservantes, cafeína. Muitos também possuem aspartame, associado a várias complicações físicas e mentais, como perda de memória, transtornos emocionais, etc. Pode aumentar risco de falha hepática e cardíaca, hipertensão e diabetes. O ácido fosfórico pode levar à perda muscular e osteoporose. Já viu aqueles vídeos de pessoas desentupindo canos com refrigerante? Pois é, fique longe!</a:t>
            </a:r>
            <a:endParaRPr lang="pt-BR" dirty="0">
              <a:latin typeface="Comic Sans MS" panose="030F0702030302020204" pitchFamily="66" charset="0"/>
            </a:endParaRPr>
          </a:p>
        </p:txBody>
      </p:sp>
    </p:spTree>
    <p:extLst>
      <p:ext uri="{BB962C8B-B14F-4D97-AF65-F5344CB8AC3E}">
        <p14:creationId xmlns:p14="http://schemas.microsoft.com/office/powerpoint/2010/main" val="121181367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153</TotalTime>
  <Words>1663</Words>
  <Application>Microsoft Office PowerPoint</Application>
  <PresentationFormat>Apresentação na tela (4:3)</PresentationFormat>
  <Paragraphs>60</Paragraphs>
  <Slides>20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Calibri</vt:lpstr>
      <vt:lpstr>Calibri Light</vt:lpstr>
      <vt:lpstr>Comic Sans MS</vt:lpstr>
      <vt:lpstr>Lato</vt:lpstr>
      <vt:lpstr>Tahoma</vt:lpstr>
      <vt:lpstr>Tema do Office</vt:lpstr>
      <vt:lpstr>Má alimentação, o que é?  E quais os riscos? </vt:lpstr>
      <vt:lpstr>Letícia Araújo n°21 9°B</vt:lpstr>
      <vt:lpstr>Clara Georgia 8ºB</vt:lpstr>
      <vt:lpstr>Sarah Silva Alves 8ºC</vt:lpstr>
      <vt:lpstr>Giovanna Ferreira Nunes 8ºA</vt:lpstr>
      <vt:lpstr>Kamila Ferreira da Silva 8ºC</vt:lpstr>
      <vt:lpstr>Yngrid Cardoso 9ºC</vt:lpstr>
      <vt:lpstr>Kaue Alves 8ºD</vt:lpstr>
      <vt:lpstr>Kauany Esthefany da Silva 8ºD </vt:lpstr>
      <vt:lpstr>Ryan Oliveira 9ºC</vt:lpstr>
      <vt:lpstr>Brenda Gomes 9ºD</vt:lpstr>
      <vt:lpstr>Amanda Porto da Silva 8ºE</vt:lpstr>
      <vt:lpstr>Daniely Sobreira Pinto 8ºE</vt:lpstr>
      <vt:lpstr>Elizabeth Falco</vt:lpstr>
      <vt:lpstr>Kamila Ribeiro</vt:lpstr>
      <vt:lpstr>Kauã Marcelo Viegas 8ºE</vt:lpstr>
      <vt:lpstr>Matheus Henrique Pedro</vt:lpstr>
      <vt:lpstr>Morgana Vitti Lima</vt:lpstr>
      <vt:lpstr>Yasmim Oliveira da Silva 8ºC</vt:lpstr>
      <vt:lpstr>Sara Ferreira 9ºC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JOAO VITOR ARAUJO NOBREGA</dc:creator>
  <cp:lastModifiedBy>JOAO VITOR ARAUJO NOBREGA</cp:lastModifiedBy>
  <cp:revision>20</cp:revision>
  <dcterms:created xsi:type="dcterms:W3CDTF">2020-11-25T17:46:53Z</dcterms:created>
  <dcterms:modified xsi:type="dcterms:W3CDTF">2020-12-03T13:04:57Z</dcterms:modified>
</cp:coreProperties>
</file>